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Inter SemiBold"/>
      <p:regular r:id="rId24"/>
      <p:bold r:id="rId25"/>
      <p:italic r:id="rId26"/>
      <p:boldItalic r:id="rId27"/>
    </p:embeddedFont>
    <p:embeddedFont>
      <p:font typeface="Inter"/>
      <p:regular r:id="rId28"/>
      <p:bold r:id="rId29"/>
      <p:italic r:id="rId30"/>
      <p:boldItalic r:id="rId31"/>
    </p:embeddedFont>
    <p:embeddedFont>
      <p:font typeface="Urbanist Medium"/>
      <p:regular r:id="rId32"/>
      <p:bold r:id="rId33"/>
      <p:italic r:id="rId34"/>
      <p:boldItalic r:id="rId35"/>
    </p:embeddedFont>
    <p:embeddedFont>
      <p:font typeface="Urbanis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InterSemiBold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SemiBold-italic.fntdata"/><Relationship Id="rId25" Type="http://schemas.openxmlformats.org/officeDocument/2006/relationships/font" Target="fonts/InterSemiBold-bold.fntdata"/><Relationship Id="rId28" Type="http://schemas.openxmlformats.org/officeDocument/2006/relationships/font" Target="fonts/Inter-regular.fntdata"/><Relationship Id="rId27" Type="http://schemas.openxmlformats.org/officeDocument/2006/relationships/font" Target="fonts/Inter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nter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-boldItalic.fntdata"/><Relationship Id="rId30" Type="http://schemas.openxmlformats.org/officeDocument/2006/relationships/font" Target="fonts/Inter-italic.fntdata"/><Relationship Id="rId11" Type="http://schemas.openxmlformats.org/officeDocument/2006/relationships/slide" Target="slides/slide6.xml"/><Relationship Id="rId33" Type="http://schemas.openxmlformats.org/officeDocument/2006/relationships/font" Target="fonts/UrbanistMedium-bold.fntdata"/><Relationship Id="rId10" Type="http://schemas.openxmlformats.org/officeDocument/2006/relationships/slide" Target="slides/slide5.xml"/><Relationship Id="rId32" Type="http://schemas.openxmlformats.org/officeDocument/2006/relationships/font" Target="fonts/UrbanistMedium-regular.fntdata"/><Relationship Id="rId13" Type="http://schemas.openxmlformats.org/officeDocument/2006/relationships/slide" Target="slides/slide8.xml"/><Relationship Id="rId35" Type="http://schemas.openxmlformats.org/officeDocument/2006/relationships/font" Target="fonts/UrbanistMedium-boldItalic.fntdata"/><Relationship Id="rId12" Type="http://schemas.openxmlformats.org/officeDocument/2006/relationships/slide" Target="slides/slide7.xml"/><Relationship Id="rId34" Type="http://schemas.openxmlformats.org/officeDocument/2006/relationships/font" Target="fonts/UrbanistMedium-italic.fntdata"/><Relationship Id="rId15" Type="http://schemas.openxmlformats.org/officeDocument/2006/relationships/slide" Target="slides/slide10.xml"/><Relationship Id="rId37" Type="http://schemas.openxmlformats.org/officeDocument/2006/relationships/font" Target="fonts/Urbanist-bold.fntdata"/><Relationship Id="rId14" Type="http://schemas.openxmlformats.org/officeDocument/2006/relationships/slide" Target="slides/slide9.xml"/><Relationship Id="rId36" Type="http://schemas.openxmlformats.org/officeDocument/2006/relationships/font" Target="fonts/Urbanist-regular.fntdata"/><Relationship Id="rId17" Type="http://schemas.openxmlformats.org/officeDocument/2006/relationships/slide" Target="slides/slide12.xml"/><Relationship Id="rId39" Type="http://schemas.openxmlformats.org/officeDocument/2006/relationships/font" Target="fonts/Urbanist-boldItalic.fntdata"/><Relationship Id="rId16" Type="http://schemas.openxmlformats.org/officeDocument/2006/relationships/slide" Target="slides/slide11.xml"/><Relationship Id="rId38" Type="http://schemas.openxmlformats.org/officeDocument/2006/relationships/font" Target="fonts/Urbanis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5" Type="http://schemas.openxmlformats.org/officeDocument/2006/relationships/image" Target="../media/image76.png"/><Relationship Id="rId6" Type="http://schemas.openxmlformats.org/officeDocument/2006/relationships/image" Target="../media/image38.png"/><Relationship Id="rId7" Type="http://schemas.openxmlformats.org/officeDocument/2006/relationships/image" Target="../media/image40.png"/><Relationship Id="rId8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75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Relationship Id="rId7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41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6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7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72.jpg"/><Relationship Id="rId9" Type="http://schemas.openxmlformats.org/officeDocument/2006/relationships/image" Target="../media/image49.png"/><Relationship Id="rId5" Type="http://schemas.openxmlformats.org/officeDocument/2006/relationships/image" Target="../media/image35.png"/><Relationship Id="rId6" Type="http://schemas.openxmlformats.org/officeDocument/2006/relationships/image" Target="../media/image67.jpg"/><Relationship Id="rId7" Type="http://schemas.openxmlformats.org/officeDocument/2006/relationships/image" Target="../media/image43.png"/><Relationship Id="rId8" Type="http://schemas.openxmlformats.org/officeDocument/2006/relationships/image" Target="../media/image7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56.png"/><Relationship Id="rId5" Type="http://schemas.openxmlformats.org/officeDocument/2006/relationships/image" Target="../media/image30.png"/><Relationship Id="rId6" Type="http://schemas.openxmlformats.org/officeDocument/2006/relationships/image" Target="../media/image26.png"/><Relationship Id="rId7" Type="http://schemas.openxmlformats.org/officeDocument/2006/relationships/image" Target="../media/image58.png"/><Relationship Id="rId8" Type="http://schemas.openxmlformats.org/officeDocument/2006/relationships/image" Target="../media/image6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60.png"/><Relationship Id="rId10" Type="http://schemas.openxmlformats.org/officeDocument/2006/relationships/image" Target="../media/image65.png"/><Relationship Id="rId9" Type="http://schemas.openxmlformats.org/officeDocument/2006/relationships/image" Target="../media/image63.png"/><Relationship Id="rId5" Type="http://schemas.openxmlformats.org/officeDocument/2006/relationships/image" Target="../media/image57.png"/><Relationship Id="rId6" Type="http://schemas.openxmlformats.org/officeDocument/2006/relationships/image" Target="../media/image59.png"/><Relationship Id="rId7" Type="http://schemas.openxmlformats.org/officeDocument/2006/relationships/image" Target="../media/image61.png"/><Relationship Id="rId8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9.png"/><Relationship Id="rId10" Type="http://schemas.openxmlformats.org/officeDocument/2006/relationships/image" Target="../media/image17.png"/><Relationship Id="rId9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15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10" Type="http://schemas.openxmlformats.org/officeDocument/2006/relationships/image" Target="../media/image21.png"/><Relationship Id="rId9" Type="http://schemas.openxmlformats.org/officeDocument/2006/relationships/image" Target="../media/image22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Relationship Id="rId8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7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Relationship Id="rId8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50.png"/><Relationship Id="rId5" Type="http://schemas.openxmlformats.org/officeDocument/2006/relationships/image" Target="../media/image35.png"/><Relationship Id="rId6" Type="http://schemas.openxmlformats.org/officeDocument/2006/relationships/image" Target="../media/image74.png"/><Relationship Id="rId7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750" y="809625"/>
            <a:ext cx="5238750" cy="5238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86" name="Google Shape;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4646116"/>
            <a:ext cx="5048250" cy="92958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762000" y="1282303"/>
            <a:ext cx="5300662" cy="1508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AM </a:t>
            </a:r>
            <a:r>
              <a:rPr b="1" i="0" lang="en-US" sz="54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CONSTRUCT</a:t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762000" y="2981325"/>
            <a:ext cx="5300662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Transforming Spaces</a:t>
            </a: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762000" y="3533775"/>
            <a:ext cx="5048250" cy="7313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Structural Design | Planning | Elevation | Construction Solutions</a:t>
            </a:r>
            <a:endParaRPr/>
          </a:p>
        </p:txBody>
      </p:sp>
      <p:pic>
        <p:nvPicPr>
          <p:cNvPr descr="image.png" id="90" name="Google Shape;9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91275" y="819150"/>
            <a:ext cx="52197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990600" y="4836616"/>
            <a:ext cx="46291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ABDUL SATTAR K</a:t>
            </a:r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990600" y="5141416"/>
            <a:ext cx="4629150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B.E., M.Tech (Structures)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53" name="Google Shape;25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4" name="Google Shape;25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1752600"/>
            <a:ext cx="523875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 title="Factory outlet Presentation.png"/>
          <p:cNvPicPr preferRelativeResize="0"/>
          <p:nvPr/>
        </p:nvPicPr>
        <p:blipFill rotWithShape="1">
          <a:blip r:embed="rId5">
            <a:alphaModFix/>
          </a:blip>
          <a:srcRect b="3802" l="0" r="76052" t="74802"/>
          <a:stretch/>
        </p:blipFill>
        <p:spPr>
          <a:xfrm>
            <a:off x="571500" y="1752600"/>
            <a:ext cx="5238751" cy="428624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2"/>
          <p:cNvSpPr txBox="1"/>
          <p:nvPr/>
        </p:nvSpPr>
        <p:spPr>
          <a:xfrm>
            <a:off x="6381750" y="2757487"/>
            <a:ext cx="5500687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Industrial Excellence</a:t>
            </a:r>
            <a:endParaRPr/>
          </a:p>
        </p:txBody>
      </p:sp>
      <p:sp>
        <p:nvSpPr>
          <p:cNvPr id="257" name="Google Shape;257;p22"/>
          <p:cNvSpPr txBox="1"/>
          <p:nvPr/>
        </p:nvSpPr>
        <p:spPr>
          <a:xfrm>
            <a:off x="6762750" y="3233737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Pre-Engineered Buildings (PEB)</a:t>
            </a:r>
            <a:endParaRPr/>
          </a:p>
        </p:txBody>
      </p:sp>
      <p:sp>
        <p:nvSpPr>
          <p:cNvPr id="258" name="Google Shape;258;p22"/>
          <p:cNvSpPr txBox="1"/>
          <p:nvPr/>
        </p:nvSpPr>
        <p:spPr>
          <a:xfrm>
            <a:off x="6762750" y="3681412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Truss Industrial Shed Design</a:t>
            </a:r>
            <a:endParaRPr/>
          </a:p>
        </p:txBody>
      </p:sp>
      <p:sp>
        <p:nvSpPr>
          <p:cNvPr id="259" name="Google Shape;259;p22"/>
          <p:cNvSpPr txBox="1"/>
          <p:nvPr/>
        </p:nvSpPr>
        <p:spPr>
          <a:xfrm>
            <a:off x="6762750" y="4129087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Large Warehouse Planning</a:t>
            </a:r>
            <a:endParaRPr/>
          </a:p>
        </p:txBody>
      </p:sp>
      <p:sp>
        <p:nvSpPr>
          <p:cNvPr id="260" name="Google Shape;260;p22"/>
          <p:cNvSpPr txBox="1"/>
          <p:nvPr/>
        </p:nvSpPr>
        <p:spPr>
          <a:xfrm>
            <a:off x="6762750" y="4576762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Steel Structure Optimization</a:t>
            </a:r>
            <a:endParaRPr/>
          </a:p>
        </p:txBody>
      </p:sp>
      <p:pic>
        <p:nvPicPr>
          <p:cNvPr descr="image.png" id="261" name="Google Shape;26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1750" y="3286125"/>
            <a:ext cx="2381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62" name="Google Shape;262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81750" y="3733800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63" name="Google Shape;263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81750" y="4181475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64" name="Google Shape;264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81750" y="4629150"/>
            <a:ext cx="238125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2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Industrial Project Experience</a:t>
            </a:r>
            <a:endParaRPr/>
          </a:p>
        </p:txBody>
      </p:sp>
      <p:sp>
        <p:nvSpPr>
          <p:cNvPr id="266" name="Google Shape;266;p22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71" name="Google Shape;27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/>
          <p:nvPr/>
        </p:nvSpPr>
        <p:spPr>
          <a:xfrm>
            <a:off x="952500" y="781050"/>
            <a:ext cx="4600575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Architectural Visualization</a:t>
            </a:r>
            <a:endParaRPr/>
          </a:p>
        </p:txBody>
      </p:sp>
      <p:sp>
        <p:nvSpPr>
          <p:cNvPr id="273" name="Google Shape;273;p23"/>
          <p:cNvSpPr/>
          <p:nvPr/>
        </p:nvSpPr>
        <p:spPr>
          <a:xfrm>
            <a:off x="762000" y="781050"/>
            <a:ext cx="57150" cy="110490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3"/>
          <p:cNvSpPr txBox="1"/>
          <p:nvPr/>
        </p:nvSpPr>
        <p:spPr>
          <a:xfrm>
            <a:off x="762000" y="2266950"/>
            <a:ext cx="4800600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Bringing Concepts to Life</a:t>
            </a:r>
            <a:endParaRPr/>
          </a:p>
        </p:txBody>
      </p:sp>
      <p:sp>
        <p:nvSpPr>
          <p:cNvPr id="275" name="Google Shape;275;p23"/>
          <p:cNvSpPr txBox="1"/>
          <p:nvPr/>
        </p:nvSpPr>
        <p:spPr>
          <a:xfrm>
            <a:off x="762000" y="2924175"/>
            <a:ext cx="45720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We provide high-end exterior renders with realistic textures and lighting. Our 3D visualizations help clients envision their projects before a single brick is laid.</a:t>
            </a:r>
            <a:endParaRPr/>
          </a:p>
        </p:txBody>
      </p:sp>
      <p:pic>
        <p:nvPicPr>
          <p:cNvPr id="276" name="Google Shape;276;p23" title="Screenshot 2026-04-23 175107.png"/>
          <p:cNvPicPr preferRelativeResize="0"/>
          <p:nvPr/>
        </p:nvPicPr>
        <p:blipFill rotWithShape="1">
          <a:blip r:embed="rId4">
            <a:alphaModFix/>
          </a:blip>
          <a:srcRect b="0" l="27126" r="9687" t="0"/>
          <a:stretch/>
        </p:blipFill>
        <p:spPr>
          <a:xfrm>
            <a:off x="6096000" y="0"/>
            <a:ext cx="609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3"/>
          <p:cNvSpPr txBox="1"/>
          <p:nvPr/>
        </p:nvSpPr>
        <p:spPr>
          <a:xfrm>
            <a:off x="1143000" y="4619625"/>
            <a:ext cx="4191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Day &amp; Night Renders</a:t>
            </a:r>
            <a:endParaRPr/>
          </a:p>
        </p:txBody>
      </p:sp>
      <p:sp>
        <p:nvSpPr>
          <p:cNvPr id="278" name="Google Shape;278;p23"/>
          <p:cNvSpPr txBox="1"/>
          <p:nvPr/>
        </p:nvSpPr>
        <p:spPr>
          <a:xfrm>
            <a:off x="1143000" y="5067300"/>
            <a:ext cx="4191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Modern Facade Concepts</a:t>
            </a:r>
            <a:endParaRPr/>
          </a:p>
        </p:txBody>
      </p:sp>
      <p:sp>
        <p:nvSpPr>
          <p:cNvPr id="279" name="Google Shape;279;p23"/>
          <p:cNvSpPr txBox="1"/>
          <p:nvPr/>
        </p:nvSpPr>
        <p:spPr>
          <a:xfrm>
            <a:off x="1143000" y="5514975"/>
            <a:ext cx="4191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High-Resolution Walkthroughs</a:t>
            </a:r>
            <a:endParaRPr/>
          </a:p>
        </p:txBody>
      </p:sp>
      <p:pic>
        <p:nvPicPr>
          <p:cNvPr descr="image.png" id="280" name="Google Shape;28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4672012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81" name="Google Shape;28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0" y="5119687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82" name="Google Shape;282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0" y="5567362"/>
            <a:ext cx="190500" cy="20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87" name="Google Shape;28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88" name="Google Shape;28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2192684"/>
            <a:ext cx="3492549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 title="Screenshot 2026-05-06 132430.png"/>
          <p:cNvPicPr preferRelativeResize="0"/>
          <p:nvPr/>
        </p:nvPicPr>
        <p:blipFill rotWithShape="1">
          <a:blip r:embed="rId5">
            <a:alphaModFix/>
          </a:blip>
          <a:srcRect b="0" l="8353" r="8362" t="0"/>
          <a:stretch/>
        </p:blipFill>
        <p:spPr>
          <a:xfrm>
            <a:off x="4349799" y="2192684"/>
            <a:ext cx="34925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4" title="Screenshot 2026-05-06 132138.png"/>
          <p:cNvPicPr preferRelativeResize="0"/>
          <p:nvPr/>
        </p:nvPicPr>
        <p:blipFill rotWithShape="1">
          <a:blip r:embed="rId6">
            <a:alphaModFix/>
          </a:blip>
          <a:srcRect b="1277" l="0" r="0" t="1277"/>
          <a:stretch/>
        </p:blipFill>
        <p:spPr>
          <a:xfrm>
            <a:off x="8128099" y="2192684"/>
            <a:ext cx="3492549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4"/>
          <p:cNvSpPr txBox="1"/>
          <p:nvPr/>
        </p:nvSpPr>
        <p:spPr>
          <a:xfrm>
            <a:off x="571500" y="5202584"/>
            <a:ext cx="3492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Footing Layouts</a:t>
            </a:r>
            <a:endParaRPr/>
          </a:p>
        </p:txBody>
      </p:sp>
      <p:sp>
        <p:nvSpPr>
          <p:cNvPr id="292" name="Google Shape;292;p24"/>
          <p:cNvSpPr txBox="1"/>
          <p:nvPr/>
        </p:nvSpPr>
        <p:spPr>
          <a:xfrm>
            <a:off x="4349799" y="5202584"/>
            <a:ext cx="3492549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Beam &amp; Slab Detailing</a:t>
            </a:r>
            <a:endParaRPr/>
          </a:p>
        </p:txBody>
      </p:sp>
      <p:sp>
        <p:nvSpPr>
          <p:cNvPr id="293" name="Google Shape;293;p24"/>
          <p:cNvSpPr txBox="1"/>
          <p:nvPr/>
        </p:nvSpPr>
        <p:spPr>
          <a:xfrm>
            <a:off x="8128099" y="5202584"/>
            <a:ext cx="3492549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Foundation Technical Plans</a:t>
            </a:r>
            <a:endParaRPr/>
          </a:p>
        </p:txBody>
      </p:sp>
      <p:pic>
        <p:nvPicPr>
          <p:cNvPr id="294" name="Google Shape;294;p24" title="foundation.png"/>
          <p:cNvPicPr preferRelativeResize="0"/>
          <p:nvPr/>
        </p:nvPicPr>
        <p:blipFill rotWithShape="1">
          <a:blip r:embed="rId7">
            <a:alphaModFix/>
          </a:blip>
          <a:srcRect b="8359" l="0" r="29508" t="2340"/>
          <a:stretch/>
        </p:blipFill>
        <p:spPr>
          <a:xfrm>
            <a:off x="581025" y="2202200"/>
            <a:ext cx="349255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4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Structural Drawings &amp; Detailing</a:t>
            </a:r>
            <a:endParaRPr/>
          </a:p>
        </p:txBody>
      </p:sp>
      <p:sp>
        <p:nvSpPr>
          <p:cNvPr id="296" name="Google Shape;296;p24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01" name="Google Shape;30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02" name="Google Shape;30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2485132"/>
            <a:ext cx="5238750" cy="2821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03" name="Google Shape;30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750" y="1990725"/>
            <a:ext cx="523875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5"/>
          <p:cNvSpPr txBox="1"/>
          <p:nvPr/>
        </p:nvSpPr>
        <p:spPr>
          <a:xfrm>
            <a:off x="571500" y="2485132"/>
            <a:ext cx="5500687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Optimization via Analysis</a:t>
            </a:r>
            <a:endParaRPr/>
          </a:p>
        </p:txBody>
      </p:sp>
      <p:sp>
        <p:nvSpPr>
          <p:cNvPr id="305" name="Google Shape;305;p25"/>
          <p:cNvSpPr txBox="1"/>
          <p:nvPr/>
        </p:nvSpPr>
        <p:spPr>
          <a:xfrm>
            <a:off x="571500" y="4666357"/>
            <a:ext cx="5238750" cy="487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"Safety compliance is our core priority. We use finite element analysis (FEA) to ensure load paths are optimized."</a:t>
            </a:r>
            <a:endParaRPr/>
          </a:p>
        </p:txBody>
      </p:sp>
      <p:pic>
        <p:nvPicPr>
          <p:cNvPr id="306" name="Google Shape;306;p25" title="Screenshot 2026-05-06 125841.png"/>
          <p:cNvPicPr preferRelativeResize="0"/>
          <p:nvPr/>
        </p:nvPicPr>
        <p:blipFill rotWithShape="1">
          <a:blip r:embed="rId6">
            <a:alphaModFix/>
          </a:blip>
          <a:srcRect b="0" l="10310" r="15572" t="0"/>
          <a:stretch/>
        </p:blipFill>
        <p:spPr>
          <a:xfrm>
            <a:off x="6391275" y="2000250"/>
            <a:ext cx="5219699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5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Advanced Structural Analysis</a:t>
            </a:r>
            <a:endParaRPr/>
          </a:p>
        </p:txBody>
      </p:sp>
      <p:sp>
        <p:nvSpPr>
          <p:cNvPr id="308" name="Google Shape;308;p25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13" name="Google Shape;3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6" title="WhatsApp Image 2026-05-06 at 13.28.24.jpeg"/>
          <p:cNvPicPr preferRelativeResize="0"/>
          <p:nvPr/>
        </p:nvPicPr>
        <p:blipFill rotWithShape="1">
          <a:blip r:embed="rId4">
            <a:alphaModFix/>
          </a:blip>
          <a:srcRect b="29659" l="31926" r="-41900" t="29545"/>
          <a:stretch/>
        </p:blipFill>
        <p:spPr>
          <a:xfrm>
            <a:off x="571500" y="2040275"/>
            <a:ext cx="3492550" cy="2381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15" name="Google Shape;31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9799" y="2040284"/>
            <a:ext cx="3492549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6" title="WhatsApp Image 2026-05-06 at 13.28.24 (1).jpeg"/>
          <p:cNvPicPr preferRelativeResize="0"/>
          <p:nvPr/>
        </p:nvPicPr>
        <p:blipFill rotWithShape="1">
          <a:blip r:embed="rId6">
            <a:alphaModFix/>
          </a:blip>
          <a:srcRect b="4544" l="22209" r="0" t="0"/>
          <a:stretch/>
        </p:blipFill>
        <p:spPr>
          <a:xfrm>
            <a:off x="8309475" y="2059325"/>
            <a:ext cx="3311174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6"/>
          <p:cNvSpPr txBox="1"/>
          <p:nvPr/>
        </p:nvSpPr>
        <p:spPr>
          <a:xfrm>
            <a:off x="571500" y="5255865"/>
            <a:ext cx="1104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Combining practical construction knowledge with engineering precision for faultless execution.</a:t>
            </a:r>
            <a:endParaRPr/>
          </a:p>
        </p:txBody>
      </p:sp>
      <p:sp>
        <p:nvSpPr>
          <p:cNvPr id="318" name="Google Shape;318;p26"/>
          <p:cNvSpPr txBox="1"/>
          <p:nvPr/>
        </p:nvSpPr>
        <p:spPr>
          <a:xfrm>
            <a:off x="571500" y="4573934"/>
            <a:ext cx="3492549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Foundation Work</a:t>
            </a:r>
            <a:endParaRPr/>
          </a:p>
        </p:txBody>
      </p:sp>
      <p:sp>
        <p:nvSpPr>
          <p:cNvPr id="319" name="Google Shape;319;p26"/>
          <p:cNvSpPr txBox="1"/>
          <p:nvPr/>
        </p:nvSpPr>
        <p:spPr>
          <a:xfrm>
            <a:off x="4349799" y="4573934"/>
            <a:ext cx="3492549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Column Reinforcement</a:t>
            </a:r>
            <a:endParaRPr/>
          </a:p>
        </p:txBody>
      </p:sp>
      <p:sp>
        <p:nvSpPr>
          <p:cNvPr id="320" name="Google Shape;320;p26"/>
          <p:cNvSpPr txBox="1"/>
          <p:nvPr/>
        </p:nvSpPr>
        <p:spPr>
          <a:xfrm>
            <a:off x="8128099" y="4573934"/>
            <a:ext cx="3492549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Slab Casting</a:t>
            </a:r>
            <a:endParaRPr/>
          </a:p>
        </p:txBody>
      </p:sp>
      <p:pic>
        <p:nvPicPr>
          <p:cNvPr descr="image.png" id="321" name="Google Shape;321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1025" y="2049809"/>
            <a:ext cx="94297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6" title="WhatsApp Image 2026-05-06 at 13.29.19.jpeg"/>
          <p:cNvPicPr preferRelativeResize="0"/>
          <p:nvPr/>
        </p:nvPicPr>
        <p:blipFill rotWithShape="1">
          <a:blip r:embed="rId8">
            <a:alphaModFix/>
          </a:blip>
          <a:srcRect b="4661" l="0" r="0" t="4661"/>
          <a:stretch/>
        </p:blipFill>
        <p:spPr>
          <a:xfrm>
            <a:off x="4359324" y="2049809"/>
            <a:ext cx="34735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23" name="Google Shape;323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37624" y="2049809"/>
            <a:ext cx="1057275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6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Site Execution &amp; Construction</a:t>
            </a:r>
            <a:endParaRPr/>
          </a:p>
        </p:txBody>
      </p:sp>
      <p:sp>
        <p:nvSpPr>
          <p:cNvPr id="325" name="Google Shape;325;p26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30" name="Google Shape;3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31" name="Google Shape;33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4143375"/>
            <a:ext cx="355595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32" name="Google Shape;33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17950" y="4143375"/>
            <a:ext cx="355595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33" name="Google Shape;33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64400" y="4143375"/>
            <a:ext cx="3556099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34" name="Google Shape;334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1500" y="4752975"/>
            <a:ext cx="355595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35" name="Google Shape;335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17950" y="4752975"/>
            <a:ext cx="355595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36" name="Google Shape;336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64400" y="4752975"/>
            <a:ext cx="3556099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7"/>
          <p:cNvSpPr txBox="1"/>
          <p:nvPr/>
        </p:nvSpPr>
        <p:spPr>
          <a:xfrm>
            <a:off x="571500" y="2619375"/>
            <a:ext cx="55245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10+</a:t>
            </a:r>
            <a:endParaRPr/>
          </a:p>
        </p:txBody>
      </p:sp>
      <p:sp>
        <p:nvSpPr>
          <p:cNvPr id="338" name="Google Shape;338;p27"/>
          <p:cNvSpPr txBox="1"/>
          <p:nvPr/>
        </p:nvSpPr>
        <p:spPr>
          <a:xfrm>
            <a:off x="571500" y="3533775"/>
            <a:ext cx="55245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MAJOR CITIES</a:t>
            </a:r>
            <a:endParaRPr/>
          </a:p>
        </p:txBody>
      </p:sp>
      <p:sp>
        <p:nvSpPr>
          <p:cNvPr id="339" name="Google Shape;339;p27"/>
          <p:cNvSpPr txBox="1"/>
          <p:nvPr/>
        </p:nvSpPr>
        <p:spPr>
          <a:xfrm>
            <a:off x="6096000" y="2619375"/>
            <a:ext cx="5524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15</a:t>
            </a:r>
            <a:r>
              <a:rPr b="1" i="0" lang="en-US" sz="60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+</a:t>
            </a:r>
            <a:endParaRPr/>
          </a:p>
        </p:txBody>
      </p:sp>
      <p:sp>
        <p:nvSpPr>
          <p:cNvPr id="340" name="Google Shape;340;p27"/>
          <p:cNvSpPr txBox="1"/>
          <p:nvPr/>
        </p:nvSpPr>
        <p:spPr>
          <a:xfrm>
            <a:off x="6096000" y="3533775"/>
            <a:ext cx="55245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PROJECTS COMPLETED</a:t>
            </a:r>
            <a:endParaRPr/>
          </a:p>
        </p:txBody>
      </p:sp>
      <p:sp>
        <p:nvSpPr>
          <p:cNvPr id="341" name="Google Shape;341;p27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Projects Across Karnataka</a:t>
            </a:r>
            <a:endParaRPr/>
          </a:p>
        </p:txBody>
      </p:sp>
      <p:sp>
        <p:nvSpPr>
          <p:cNvPr id="342" name="Google Shape;342;p27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47" name="Google Shape;34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48" name="Google Shape;34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2452687"/>
            <a:ext cx="3492549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49" name="Google Shape;34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9799" y="2452687"/>
            <a:ext cx="3492549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50" name="Google Shape;350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28099" y="2452687"/>
            <a:ext cx="3492549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8"/>
          <p:cNvSpPr txBox="1"/>
          <p:nvPr/>
        </p:nvSpPr>
        <p:spPr>
          <a:xfrm>
            <a:off x="857250" y="3395662"/>
            <a:ext cx="3067102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Technical Accuracy</a:t>
            </a:r>
            <a:endParaRPr/>
          </a:p>
        </p:txBody>
      </p:sp>
      <p:sp>
        <p:nvSpPr>
          <p:cNvPr id="352" name="Google Shape;352;p28"/>
          <p:cNvSpPr txBox="1"/>
          <p:nvPr/>
        </p:nvSpPr>
        <p:spPr>
          <a:xfrm>
            <a:off x="857250" y="3910012"/>
            <a:ext cx="292104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Precise designs that stand the test of time and environmental stresses.</a:t>
            </a:r>
            <a:endParaRPr/>
          </a:p>
        </p:txBody>
      </p:sp>
      <p:sp>
        <p:nvSpPr>
          <p:cNvPr id="353" name="Google Shape;353;p28"/>
          <p:cNvSpPr txBox="1"/>
          <p:nvPr/>
        </p:nvSpPr>
        <p:spPr>
          <a:xfrm>
            <a:off x="4635549" y="3395662"/>
            <a:ext cx="3067102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Client Focused</a:t>
            </a:r>
            <a:endParaRPr/>
          </a:p>
        </p:txBody>
      </p:sp>
      <p:sp>
        <p:nvSpPr>
          <p:cNvPr id="354" name="Google Shape;354;p28"/>
          <p:cNvSpPr txBox="1"/>
          <p:nvPr/>
        </p:nvSpPr>
        <p:spPr>
          <a:xfrm>
            <a:off x="4635549" y="3910012"/>
            <a:ext cx="292104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Tailored solutions meeting specific aesthetic and budget needs.</a:t>
            </a:r>
            <a:endParaRPr/>
          </a:p>
        </p:txBody>
      </p:sp>
      <p:sp>
        <p:nvSpPr>
          <p:cNvPr id="355" name="Google Shape;355;p28"/>
          <p:cNvSpPr txBox="1"/>
          <p:nvPr/>
        </p:nvSpPr>
        <p:spPr>
          <a:xfrm>
            <a:off x="8413849" y="3395662"/>
            <a:ext cx="3067102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Timely Support</a:t>
            </a:r>
            <a:endParaRPr/>
          </a:p>
        </p:txBody>
      </p:sp>
      <p:sp>
        <p:nvSpPr>
          <p:cNvPr id="356" name="Google Shape;356;p28"/>
          <p:cNvSpPr txBox="1"/>
          <p:nvPr/>
        </p:nvSpPr>
        <p:spPr>
          <a:xfrm>
            <a:off x="8413849" y="3910012"/>
            <a:ext cx="292104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Ensuring project timelines are met with rapid design turnarounds.</a:t>
            </a:r>
            <a:endParaRPr/>
          </a:p>
        </p:txBody>
      </p:sp>
      <p:pic>
        <p:nvPicPr>
          <p:cNvPr descr="image.png" id="357" name="Google Shape;357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7250" y="2776537"/>
            <a:ext cx="2857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58" name="Google Shape;358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35549" y="2776537"/>
            <a:ext cx="4762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59" name="Google Shape;359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13849" y="2776537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8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Why Choose AM CONSTRUCT?</a:t>
            </a:r>
            <a:endParaRPr/>
          </a:p>
        </p:txBody>
      </p:sp>
      <p:sp>
        <p:nvSpPr>
          <p:cNvPr id="361" name="Google Shape;361;p28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66" name="Google Shape;36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67" name="Google Shape;36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2409825"/>
            <a:ext cx="110490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9"/>
          <p:cNvSpPr txBox="1"/>
          <p:nvPr/>
        </p:nvSpPr>
        <p:spPr>
          <a:xfrm>
            <a:off x="3520678" y="3000375"/>
            <a:ext cx="5150643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UDYAM REGISTRATION</a:t>
            </a:r>
            <a:endParaRPr/>
          </a:p>
        </p:txBody>
      </p:sp>
      <p:sp>
        <p:nvSpPr>
          <p:cNvPr id="369" name="Google Shape;369;p29"/>
          <p:cNvSpPr txBox="1"/>
          <p:nvPr/>
        </p:nvSpPr>
        <p:spPr>
          <a:xfrm>
            <a:off x="3341100" y="3618675"/>
            <a:ext cx="550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UDYAM-KR-31-0023562</a:t>
            </a:r>
            <a:endParaRPr/>
          </a:p>
        </p:txBody>
      </p:sp>
      <p:sp>
        <p:nvSpPr>
          <p:cNvPr id="370" name="Google Shape;370;p29"/>
          <p:cNvSpPr txBox="1"/>
          <p:nvPr/>
        </p:nvSpPr>
        <p:spPr>
          <a:xfrm>
            <a:off x="3643350" y="4412650"/>
            <a:ext cx="4905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VERIFIED MICRO ENTERPRISE</a:t>
            </a:r>
            <a:endParaRPr/>
          </a:p>
        </p:txBody>
      </p:sp>
      <p:sp>
        <p:nvSpPr>
          <p:cNvPr id="371" name="Google Shape;371;p29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Company Trust &amp; Verification</a:t>
            </a:r>
            <a:endParaRPr/>
          </a:p>
        </p:txBody>
      </p:sp>
      <p:sp>
        <p:nvSpPr>
          <p:cNvPr id="372" name="Google Shape;372;p29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77" name="Google Shape;37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78" name="Google Shape;37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7875" y="3366938"/>
            <a:ext cx="37623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79" name="Google Shape;37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750" y="3366938"/>
            <a:ext cx="3762375" cy="24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0"/>
          <p:cNvSpPr txBox="1"/>
          <p:nvPr/>
        </p:nvSpPr>
        <p:spPr>
          <a:xfrm>
            <a:off x="1845468" y="1004887"/>
            <a:ext cx="8501062" cy="754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Contact AM CONSTRUCT</a:t>
            </a:r>
            <a:endParaRPr/>
          </a:p>
        </p:txBody>
      </p:sp>
      <p:sp>
        <p:nvSpPr>
          <p:cNvPr id="381" name="Google Shape;381;p30"/>
          <p:cNvSpPr txBox="1"/>
          <p:nvPr/>
        </p:nvSpPr>
        <p:spPr>
          <a:xfrm>
            <a:off x="2047875" y="2025848"/>
            <a:ext cx="8096250" cy="426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"We Design Safe Structures, We Build Strong Relationships."</a:t>
            </a:r>
            <a:endParaRPr/>
          </a:p>
        </p:txBody>
      </p:sp>
      <p:sp>
        <p:nvSpPr>
          <p:cNvPr id="382" name="Google Shape;382;p30"/>
          <p:cNvSpPr/>
          <p:nvPr/>
        </p:nvSpPr>
        <p:spPr>
          <a:xfrm>
            <a:off x="5619750" y="2738288"/>
            <a:ext cx="952500" cy="571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0"/>
          <p:cNvSpPr txBox="1"/>
          <p:nvPr/>
        </p:nvSpPr>
        <p:spPr>
          <a:xfrm>
            <a:off x="2428875" y="3938438"/>
            <a:ext cx="3000375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9050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7813958387</a:t>
            </a:r>
            <a:endParaRPr/>
          </a:p>
        </p:txBody>
      </p:sp>
      <p:sp>
        <p:nvSpPr>
          <p:cNvPr id="384" name="Google Shape;384;p30"/>
          <p:cNvSpPr txBox="1"/>
          <p:nvPr/>
        </p:nvSpPr>
        <p:spPr>
          <a:xfrm>
            <a:off x="2428875" y="4433738"/>
            <a:ext cx="3000375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9050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ceo@amconstruct.in</a:t>
            </a:r>
            <a:endParaRPr/>
          </a:p>
        </p:txBody>
      </p:sp>
      <p:sp>
        <p:nvSpPr>
          <p:cNvPr id="385" name="Google Shape;385;p30"/>
          <p:cNvSpPr txBox="1"/>
          <p:nvPr/>
        </p:nvSpPr>
        <p:spPr>
          <a:xfrm>
            <a:off x="2428875" y="4929038"/>
            <a:ext cx="3000375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9050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amconstruct@outlook.in</a:t>
            </a:r>
            <a:endParaRPr/>
          </a:p>
        </p:txBody>
      </p:sp>
      <p:sp>
        <p:nvSpPr>
          <p:cNvPr id="386" name="Google Shape;386;p30"/>
          <p:cNvSpPr txBox="1"/>
          <p:nvPr/>
        </p:nvSpPr>
        <p:spPr>
          <a:xfrm>
            <a:off x="6762763" y="3870413"/>
            <a:ext cx="3000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84CC16"/>
                </a:solidFill>
                <a:latin typeface="Inter"/>
                <a:ea typeface="Inter"/>
                <a:cs typeface="Inter"/>
                <a:sym typeface="Inter"/>
              </a:rPr>
              <a:t>LOCATION</a:t>
            </a:r>
            <a:endParaRPr/>
          </a:p>
        </p:txBody>
      </p:sp>
      <p:sp>
        <p:nvSpPr>
          <p:cNvPr id="387" name="Google Shape;387;p30"/>
          <p:cNvSpPr txBox="1"/>
          <p:nvPr/>
        </p:nvSpPr>
        <p:spPr>
          <a:xfrm>
            <a:off x="6762775" y="4186088"/>
            <a:ext cx="3000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Anjuman </a:t>
            </a: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Shadi</a:t>
            </a: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Mahal Opposite, </a:t>
            </a: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Hospet</a:t>
            </a: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Road, 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Harapanahalli Taluk,Vijayanagara Di</a:t>
            </a: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strict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, Karnataka – 583131</a:t>
            </a:r>
            <a:endParaRPr/>
          </a:p>
        </p:txBody>
      </p:sp>
      <p:pic>
        <p:nvPicPr>
          <p:cNvPr descr="image.png" id="388" name="Google Shape;388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28875" y="3995588"/>
            <a:ext cx="1905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89" name="Google Shape;389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28875" y="4490888"/>
            <a:ext cx="1905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90" name="Google Shape;390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28875" y="4986188"/>
            <a:ext cx="1905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91" name="Google Shape;391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62800" y="5481488"/>
            <a:ext cx="200025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92" name="Google Shape;392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43550" y="5481488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93" name="Google Shape;393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52875" y="5481488"/>
            <a:ext cx="20002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0"/>
          <p:cNvSpPr txBox="1"/>
          <p:nvPr/>
        </p:nvSpPr>
        <p:spPr>
          <a:xfrm>
            <a:off x="9614850" y="6286500"/>
            <a:ext cx="200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AM CONSTRUCT Portfolio</a:t>
            </a:r>
            <a:endParaRPr/>
          </a:p>
        </p:txBody>
      </p:sp>
      <p:sp>
        <p:nvSpPr>
          <p:cNvPr id="395" name="Google Shape;395;p30"/>
          <p:cNvSpPr txBox="1"/>
          <p:nvPr/>
        </p:nvSpPr>
        <p:spPr>
          <a:xfrm>
            <a:off x="7694450" y="5411150"/>
            <a:ext cx="142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@amconstruct.in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97" name="Google Shape;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8" name="Google Shape;9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3982194"/>
            <a:ext cx="3492549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9" name="Google Shape;9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9799" y="3982194"/>
            <a:ext cx="3492549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00" name="Google Shape;10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28099" y="3982194"/>
            <a:ext cx="3492549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295275" y="951607"/>
            <a:ext cx="11601450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About AM CONSTRUCT</a:t>
            </a: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5619750" y="1970782"/>
            <a:ext cx="952500" cy="571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1809750" y="2313682"/>
            <a:ext cx="8572500" cy="1097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Innovative, safe, and practical engineering solutions for modern infrastructure. We combine technical expertise with sustainable practices to build a better future.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784223" y="4267944"/>
            <a:ext cx="3067102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Expertise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857250" y="4782294"/>
            <a:ext cx="2921049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Structural Engineering Excellence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4562523" y="4267944"/>
            <a:ext cx="3067102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Innovation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4635549" y="4782294"/>
            <a:ext cx="2921049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Advanced Architectural Planning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8340822" y="4267944"/>
            <a:ext cx="3067102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Trust</a:t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8413849" y="4782294"/>
            <a:ext cx="2921049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Practical Construction Solutions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14" name="Google Shape;11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 title="Portfolio final.png"/>
          <p:cNvPicPr preferRelativeResize="0"/>
          <p:nvPr/>
        </p:nvPicPr>
        <p:blipFill rotWithShape="1">
          <a:blip r:embed="rId4">
            <a:alphaModFix/>
          </a:blip>
          <a:srcRect b="52891" l="2328" r="83018" t="24992"/>
          <a:stretch/>
        </p:blipFill>
        <p:spPr>
          <a:xfrm>
            <a:off x="1313525" y="2375637"/>
            <a:ext cx="2983427" cy="3002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/>
        </p:nvSpPr>
        <p:spPr>
          <a:xfrm>
            <a:off x="6381750" y="2266950"/>
            <a:ext cx="5500687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ABDUL SATTAR K</a:t>
            </a:r>
            <a:endParaRPr/>
          </a:p>
        </p:txBody>
      </p:sp>
      <p:sp>
        <p:nvSpPr>
          <p:cNvPr id="117" name="Google Shape;117;p15"/>
          <p:cNvSpPr txBox="1"/>
          <p:nvPr/>
        </p:nvSpPr>
        <p:spPr>
          <a:xfrm>
            <a:off x="6381750" y="2781300"/>
            <a:ext cx="5238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8FAFC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Founder &amp; Structural Design Engineer</a:t>
            </a:r>
            <a:endParaRPr/>
          </a:p>
        </p:txBody>
      </p:sp>
      <p:sp>
        <p:nvSpPr>
          <p:cNvPr id="118" name="Google Shape;118;p15"/>
          <p:cNvSpPr txBox="1"/>
          <p:nvPr/>
        </p:nvSpPr>
        <p:spPr>
          <a:xfrm>
            <a:off x="6762750" y="3276600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B.E., M.Tech (Structures)</a:t>
            </a:r>
            <a:endParaRPr/>
          </a:p>
        </p:txBody>
      </p:sp>
      <p:sp>
        <p:nvSpPr>
          <p:cNvPr id="119" name="Google Shape;119;p15"/>
          <p:cNvSpPr txBox="1"/>
          <p:nvPr/>
        </p:nvSpPr>
        <p:spPr>
          <a:xfrm>
            <a:off x="6762750" y="3724275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3+ Years High-Rise Design Experience</a:t>
            </a:r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6762750" y="4171950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Peer Review for 30+ Floor Projects</a:t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6762750" y="4619625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Expert in RCC Analysis &amp; Detailing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6762750" y="5067300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Kannada | English | Hindi | Urdu</a:t>
            </a:r>
            <a:endParaRPr/>
          </a:p>
        </p:txBody>
      </p:sp>
      <p:pic>
        <p:nvPicPr>
          <p:cNvPr descr="image.png" id="123" name="Google Shape;12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750" y="3328987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24" name="Google Shape;12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750" y="377666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25" name="Google Shape;12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750" y="4224337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26" name="Google Shape;12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750" y="467201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27" name="Google Shape;12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1750" y="5119687"/>
            <a:ext cx="19050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Founder Profile</a:t>
            </a: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34" name="Google Shape;13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35" name="Google Shape;13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2364134"/>
            <a:ext cx="5238750" cy="3063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36" name="Google Shape;13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750" y="2364134"/>
            <a:ext cx="5238750" cy="306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/>
          <p:nvPr/>
        </p:nvSpPr>
        <p:spPr>
          <a:xfrm>
            <a:off x="962025" y="2754659"/>
            <a:ext cx="4680585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Pragathi Consultants</a:t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962025" y="3230909"/>
            <a:ext cx="4457700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4CC16"/>
                </a:solidFill>
                <a:latin typeface="Inter"/>
                <a:ea typeface="Inter"/>
                <a:cs typeface="Inter"/>
                <a:sym typeface="Inter"/>
              </a:rPr>
              <a:t>Senior Structural Engineer | 2 Years</a:t>
            </a:r>
            <a:endParaRPr/>
          </a:p>
        </p:txBody>
      </p:sp>
      <p:sp>
        <p:nvSpPr>
          <p:cNvPr id="139" name="Google Shape;139;p16"/>
          <p:cNvSpPr txBox="1"/>
          <p:nvPr/>
        </p:nvSpPr>
        <p:spPr>
          <a:xfrm>
            <a:off x="6772275" y="2754659"/>
            <a:ext cx="4680585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Suvih Engineering Services</a:t>
            </a:r>
            <a:endParaRPr/>
          </a:p>
        </p:txBody>
      </p:sp>
      <p:sp>
        <p:nvSpPr>
          <p:cNvPr id="140" name="Google Shape;140;p16"/>
          <p:cNvSpPr txBox="1"/>
          <p:nvPr/>
        </p:nvSpPr>
        <p:spPr>
          <a:xfrm>
            <a:off x="6772275" y="3230909"/>
            <a:ext cx="4457700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4CC16"/>
                </a:solidFill>
                <a:latin typeface="Inter"/>
                <a:ea typeface="Inter"/>
                <a:cs typeface="Inter"/>
                <a:sym typeface="Inter"/>
              </a:rPr>
              <a:t>Structural Design Engineer | 1 Year</a:t>
            </a:r>
            <a:endParaRPr/>
          </a:p>
        </p:txBody>
      </p:sp>
      <p:sp>
        <p:nvSpPr>
          <p:cNvPr id="141" name="Google Shape;141;p16"/>
          <p:cNvSpPr txBox="1"/>
          <p:nvPr/>
        </p:nvSpPr>
        <p:spPr>
          <a:xfrm>
            <a:off x="1343025" y="3665190"/>
            <a:ext cx="4076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High-rise residential &amp; commercial</a:t>
            </a:r>
            <a:endParaRPr/>
          </a:p>
        </p:txBody>
      </p:sp>
      <p:sp>
        <p:nvSpPr>
          <p:cNvPr id="142" name="Google Shape;142;p16"/>
          <p:cNvSpPr txBox="1"/>
          <p:nvPr/>
        </p:nvSpPr>
        <p:spPr>
          <a:xfrm>
            <a:off x="1343025" y="4112865"/>
            <a:ext cx="4076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Institutional structures design</a:t>
            </a:r>
            <a:endParaRPr/>
          </a:p>
        </p:txBody>
      </p:sp>
      <p:sp>
        <p:nvSpPr>
          <p:cNvPr id="143" name="Google Shape;143;p16"/>
          <p:cNvSpPr txBox="1"/>
          <p:nvPr/>
        </p:nvSpPr>
        <p:spPr>
          <a:xfrm>
            <a:off x="1343025" y="4560540"/>
            <a:ext cx="4076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Detailed RCC Analysis &amp; Detailing</a:t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7153275" y="3665190"/>
            <a:ext cx="4076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Worked in 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NSG Project — Ahmedabad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7153275" y="4112865"/>
            <a:ext cx="4076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Structural analysis &amp; validation</a:t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7153275" y="4560540"/>
            <a:ext cx="4076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Peer Review of complex designs</a:t>
            </a:r>
            <a:endParaRPr/>
          </a:p>
        </p:txBody>
      </p:sp>
      <p:pic>
        <p:nvPicPr>
          <p:cNvPr descr="image.png" id="147" name="Google Shape;14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2025" y="3717577"/>
            <a:ext cx="1428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48" name="Google Shape;14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2025" y="4165252"/>
            <a:ext cx="2381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49" name="Google Shape;14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2025" y="4612927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0" name="Google Shape;150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72275" y="3717577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1" name="Google Shape;151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72275" y="4165252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2" name="Google Shape;152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72275" y="4612927"/>
            <a:ext cx="238125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Professional Experience</a:t>
            </a:r>
            <a:endParaRPr/>
          </a:p>
        </p:txBody>
      </p:sp>
      <p:sp>
        <p:nvSpPr>
          <p:cNvPr id="154" name="Google Shape;154;p16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59" name="Google Shape;15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/>
          <p:nvPr/>
        </p:nvSpPr>
        <p:spPr>
          <a:xfrm>
            <a:off x="952500" y="3000375"/>
            <a:ext cx="4667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23-Floor Residential Buildings Experience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952500" y="3448050"/>
            <a:ext cx="46672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30-Floor Building Design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952500" y="3895725"/>
            <a:ext cx="46672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30+ Floor Peer Review Experience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952500" y="4343400"/>
            <a:ext cx="46672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ETABS &amp; SAFE Advanced Modelling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6953250" y="3000375"/>
            <a:ext cx="46672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Industrial Steel Structure Experience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6953250" y="3448050"/>
            <a:ext cx="46672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Site Execution Coordination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6953250" y="3895725"/>
            <a:ext cx="46672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Structural Detailing Mastery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6953250" y="4343400"/>
            <a:ext cx="46672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Safety &amp; Design Optimization</a:t>
            </a:r>
            <a:endParaRPr/>
          </a:p>
        </p:txBody>
      </p:sp>
      <p:pic>
        <p:nvPicPr>
          <p:cNvPr descr="image.png" id="168" name="Google Shape;16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3052762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69" name="Google Shape;16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3500437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0" name="Google Shape;17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3948112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1" name="Google Shape;17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4395787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2" name="Google Shape;17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72250" y="3052762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3" name="Google Shape;17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72250" y="3500437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4" name="Google Shape;174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72250" y="3948112"/>
            <a:ext cx="1428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5" name="Google Shape;175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72250" y="4395787"/>
            <a:ext cx="19050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7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Work Summary</a:t>
            </a: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82" name="Google Shape;18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3" name="Google Shape;18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750" y="2014091"/>
            <a:ext cx="5238750" cy="3763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4" name="Google Shape;18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2014091"/>
            <a:ext cx="25241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5" name="Google Shape;18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6125" y="2014091"/>
            <a:ext cx="25241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6" name="Google Shape;18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2995166"/>
            <a:ext cx="25241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7" name="Google Shape;18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6125" y="2995166"/>
            <a:ext cx="25241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8" name="Google Shape;18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3976241"/>
            <a:ext cx="25241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9" name="Google Shape;18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6125" y="3976241"/>
            <a:ext cx="25241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 title="Screenshot 2026-05-06 125911.png"/>
          <p:cNvPicPr preferRelativeResize="0"/>
          <p:nvPr/>
        </p:nvPicPr>
        <p:blipFill rotWithShape="1">
          <a:blip r:embed="rId6">
            <a:alphaModFix/>
          </a:blip>
          <a:srcRect b="0" l="0" r="15197" t="0"/>
          <a:stretch/>
        </p:blipFill>
        <p:spPr>
          <a:xfrm>
            <a:off x="6087675" y="2023625"/>
            <a:ext cx="5781448" cy="37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8"/>
          <p:cNvSpPr txBox="1"/>
          <p:nvPr/>
        </p:nvSpPr>
        <p:spPr>
          <a:xfrm>
            <a:off x="658415" y="2156966"/>
            <a:ext cx="235029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ETABS</a:t>
            </a:r>
            <a:endParaRPr/>
          </a:p>
        </p:txBody>
      </p:sp>
      <p:sp>
        <p:nvSpPr>
          <p:cNvPr id="192" name="Google Shape;192;p18"/>
          <p:cNvSpPr txBox="1"/>
          <p:nvPr/>
        </p:nvSpPr>
        <p:spPr>
          <a:xfrm>
            <a:off x="3373040" y="2156966"/>
            <a:ext cx="235029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SAFE</a:t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658415" y="3138041"/>
            <a:ext cx="235029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AutoCAD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3373040" y="3138041"/>
            <a:ext cx="235029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V-Ray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658415" y="4119116"/>
            <a:ext cx="235029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Lumion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3373040" y="4119116"/>
            <a:ext cx="235029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SketchUp</a:t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Software Proficiency</a:t>
            </a:r>
            <a:endParaRPr/>
          </a:p>
        </p:txBody>
      </p:sp>
      <p:sp>
        <p:nvSpPr>
          <p:cNvPr id="198" name="Google Shape;198;p18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03" name="Google Shape;2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04" name="Google Shape;20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2452687"/>
            <a:ext cx="3492549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05" name="Google Shape;20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9799" y="2452687"/>
            <a:ext cx="3492549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06" name="Google Shape;20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28099" y="2452687"/>
            <a:ext cx="3492549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9"/>
          <p:cNvSpPr txBox="1"/>
          <p:nvPr/>
        </p:nvSpPr>
        <p:spPr>
          <a:xfrm>
            <a:off x="857250" y="3395662"/>
            <a:ext cx="3067102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Structural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857250" y="3910012"/>
            <a:ext cx="2921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RCC Design, Foundations, Column</a:t>
            </a: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s, Beams,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Slabs, and specialized Structural Consultancy.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4635549" y="3395662"/>
            <a:ext cx="3067102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Architectural</a:t>
            </a:r>
            <a:endParaRPr/>
          </a:p>
        </p:txBody>
      </p:sp>
      <p:sp>
        <p:nvSpPr>
          <p:cNvPr id="210" name="Google Shape;210;p19"/>
          <p:cNvSpPr txBox="1"/>
          <p:nvPr/>
        </p:nvSpPr>
        <p:spPr>
          <a:xfrm>
            <a:off x="4635549" y="3910012"/>
            <a:ext cx="292104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Planning, 3D Elevations, Interior Concepts, and Approval Drawings.</a:t>
            </a:r>
            <a:endParaRPr/>
          </a:p>
        </p:txBody>
      </p:sp>
      <p:sp>
        <p:nvSpPr>
          <p:cNvPr id="211" name="Google Shape;211;p19"/>
          <p:cNvSpPr txBox="1"/>
          <p:nvPr/>
        </p:nvSpPr>
        <p:spPr>
          <a:xfrm>
            <a:off x="8413849" y="3395662"/>
            <a:ext cx="3067102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Construction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8413849" y="3910012"/>
            <a:ext cx="2921049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Site Supervision, Management, Estimation, and Renovations.</a:t>
            </a:r>
            <a:endParaRPr/>
          </a:p>
        </p:txBody>
      </p:sp>
      <p:pic>
        <p:nvPicPr>
          <p:cNvPr descr="image.png" id="213" name="Google Shape;21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7250" y="2776537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14" name="Google Shape;21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35549" y="2776537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15" name="Google Shape;215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13849" y="2776537"/>
            <a:ext cx="42862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9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Comprehensive Services</a:t>
            </a:r>
            <a:endParaRPr/>
          </a:p>
        </p:txBody>
      </p:sp>
      <p:sp>
        <p:nvSpPr>
          <p:cNvPr id="217" name="Google Shape;217;p19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22" name="Google Shape;22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23" name="Google Shape;22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750" y="1752600"/>
            <a:ext cx="52387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/>
          <p:nvPr/>
        </p:nvSpPr>
        <p:spPr>
          <a:xfrm>
            <a:off x="571500" y="2514600"/>
            <a:ext cx="5500687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84CC16"/>
                </a:solidFill>
                <a:latin typeface="Urbanist"/>
                <a:ea typeface="Urbanist"/>
                <a:cs typeface="Urbanist"/>
                <a:sym typeface="Urbanist"/>
              </a:rPr>
              <a:t>Landmark Skyscrapers</a:t>
            </a:r>
            <a:endParaRPr/>
          </a:p>
        </p:txBody>
      </p:sp>
      <p:sp>
        <p:nvSpPr>
          <p:cNvPr id="225" name="Google Shape;225;p20"/>
          <p:cNvSpPr txBox="1"/>
          <p:nvPr/>
        </p:nvSpPr>
        <p:spPr>
          <a:xfrm>
            <a:off x="571500" y="3028950"/>
            <a:ext cx="523875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We specialize in the complex design and analysis of multi-story towers in Bangalore and beyond.</a:t>
            </a:r>
            <a:endParaRPr/>
          </a:p>
        </p:txBody>
      </p:sp>
      <p:pic>
        <p:nvPicPr>
          <p:cNvPr id="226" name="Google Shape;226;p20" title="Screenshot 2026-05-06 120940.png"/>
          <p:cNvPicPr preferRelativeResize="0"/>
          <p:nvPr/>
        </p:nvPicPr>
        <p:blipFill rotWithShape="1">
          <a:blip r:embed="rId5">
            <a:alphaModFix/>
          </a:blip>
          <a:srcRect b="0" l="8236" r="8236" t="0"/>
          <a:stretch/>
        </p:blipFill>
        <p:spPr>
          <a:xfrm>
            <a:off x="6391275" y="1123950"/>
            <a:ext cx="5219700" cy="490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0"/>
          <p:cNvSpPr txBox="1"/>
          <p:nvPr/>
        </p:nvSpPr>
        <p:spPr>
          <a:xfrm>
            <a:off x="952500" y="3924300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23 &amp; 30 Floor Residential Experience</a:t>
            </a:r>
            <a:endParaRPr/>
          </a:p>
        </p:txBody>
      </p:sp>
      <p:sp>
        <p:nvSpPr>
          <p:cNvPr id="228" name="Google Shape;228;p20"/>
          <p:cNvSpPr txBox="1"/>
          <p:nvPr/>
        </p:nvSpPr>
        <p:spPr>
          <a:xfrm>
            <a:off x="952500" y="4371975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30+ Floor Peer Review Engineering</a:t>
            </a:r>
            <a:endParaRPr/>
          </a:p>
        </p:txBody>
      </p:sp>
      <p:sp>
        <p:nvSpPr>
          <p:cNvPr id="229" name="Google Shape;229;p20"/>
          <p:cNvSpPr txBox="1"/>
          <p:nvPr/>
        </p:nvSpPr>
        <p:spPr>
          <a:xfrm>
            <a:off x="952500" y="4819650"/>
            <a:ext cx="48577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Advanced RCC Analysis &amp; Detailing</a:t>
            </a:r>
            <a:endParaRPr/>
          </a:p>
        </p:txBody>
      </p:sp>
      <p:pic>
        <p:nvPicPr>
          <p:cNvPr descr="image.png" id="230" name="Google Shape;23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3976687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31" name="Google Shape;23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4424362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32" name="Google Shape;23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4872037"/>
            <a:ext cx="219075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0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High-Rise Expertise</a:t>
            </a:r>
            <a:endParaRPr/>
          </a:p>
        </p:txBody>
      </p:sp>
      <p:sp>
        <p:nvSpPr>
          <p:cNvPr id="234" name="Google Shape;234;p20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39" name="Google Shape;2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 title="file_000000000aac71fdbdb52ae9e65e1001.png"/>
          <p:cNvPicPr preferRelativeResize="0"/>
          <p:nvPr/>
        </p:nvPicPr>
        <p:blipFill rotWithShape="1">
          <a:blip r:embed="rId4">
            <a:alphaModFix/>
          </a:blip>
          <a:srcRect b="0" l="3592" r="3592" t="0"/>
          <a:stretch/>
        </p:blipFill>
        <p:spPr>
          <a:xfrm>
            <a:off x="571500" y="2430809"/>
            <a:ext cx="34925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41" name="Google Shape;24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9799" y="2430809"/>
            <a:ext cx="3492549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 title="11.png"/>
          <p:cNvPicPr preferRelativeResize="0"/>
          <p:nvPr/>
        </p:nvPicPr>
        <p:blipFill rotWithShape="1">
          <a:blip r:embed="rId6">
            <a:alphaModFix/>
          </a:blip>
          <a:srcRect b="11022" l="0" r="0" t="11030"/>
          <a:stretch/>
        </p:blipFill>
        <p:spPr>
          <a:xfrm>
            <a:off x="8128099" y="2430809"/>
            <a:ext cx="3492547" cy="238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1"/>
          <p:cNvSpPr txBox="1"/>
          <p:nvPr/>
        </p:nvSpPr>
        <p:spPr>
          <a:xfrm>
            <a:off x="571500" y="4964459"/>
            <a:ext cx="3492549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Modern Luxury Villas</a:t>
            </a:r>
            <a:endParaRPr/>
          </a:p>
        </p:txBody>
      </p:sp>
      <p:sp>
        <p:nvSpPr>
          <p:cNvPr id="244" name="Google Shape;244;p21"/>
          <p:cNvSpPr txBox="1"/>
          <p:nvPr/>
        </p:nvSpPr>
        <p:spPr>
          <a:xfrm>
            <a:off x="4349799" y="4964459"/>
            <a:ext cx="3492549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Premium Apartments</a:t>
            </a:r>
            <a:endParaRPr/>
          </a:p>
        </p:txBody>
      </p:sp>
      <p:sp>
        <p:nvSpPr>
          <p:cNvPr id="245" name="Google Shape;245;p21"/>
          <p:cNvSpPr txBox="1"/>
          <p:nvPr/>
        </p:nvSpPr>
        <p:spPr>
          <a:xfrm>
            <a:off x="8128099" y="4964459"/>
            <a:ext cx="3492549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30x40 Urban Planning</a:t>
            </a:r>
            <a:endParaRPr/>
          </a:p>
        </p:txBody>
      </p:sp>
      <p:pic>
        <p:nvPicPr>
          <p:cNvPr id="246" name="Google Shape;246;p21" title="Portfolio final.png"/>
          <p:cNvPicPr preferRelativeResize="0"/>
          <p:nvPr/>
        </p:nvPicPr>
        <p:blipFill rotWithShape="1">
          <a:blip r:embed="rId7">
            <a:alphaModFix/>
          </a:blip>
          <a:srcRect b="30402" l="21294" r="67517" t="60906"/>
          <a:stretch/>
        </p:blipFill>
        <p:spPr>
          <a:xfrm>
            <a:off x="4349800" y="2440325"/>
            <a:ext cx="3492549" cy="23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1"/>
          <p:cNvSpPr txBox="1"/>
          <p:nvPr/>
        </p:nvSpPr>
        <p:spPr>
          <a:xfrm>
            <a:off x="762000" y="571500"/>
            <a:ext cx="114014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8FAFC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Residential Portfolio</a:t>
            </a:r>
            <a:endParaRPr/>
          </a:p>
        </p:txBody>
      </p:sp>
      <p:sp>
        <p:nvSpPr>
          <p:cNvPr id="248" name="Google Shape;248;p21"/>
          <p:cNvSpPr/>
          <p:nvPr/>
        </p:nvSpPr>
        <p:spPr>
          <a:xfrm>
            <a:off x="571500" y="571500"/>
            <a:ext cx="57150" cy="552450"/>
          </a:xfrm>
          <a:prstGeom prst="rect">
            <a:avLst/>
          </a:prstGeom>
          <a:solidFill>
            <a:srgbClr val="84CC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